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7" r:id="rId2"/>
    <p:sldId id="273" r:id="rId3"/>
    <p:sldId id="288" r:id="rId4"/>
    <p:sldId id="293" r:id="rId5"/>
    <p:sldId id="289" r:id="rId6"/>
    <p:sldId id="277" r:id="rId7"/>
    <p:sldId id="291" r:id="rId8"/>
    <p:sldId id="290" r:id="rId9"/>
    <p:sldId id="29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3"/>
    <p:restoredTop sz="94737"/>
  </p:normalViewPr>
  <p:slideViewPr>
    <p:cSldViewPr snapToGrid="0">
      <p:cViewPr varScale="1">
        <p:scale>
          <a:sx n="145" d="100"/>
          <a:sy n="145" d="100"/>
        </p:scale>
        <p:origin x="1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910AC-7DE1-394E-B779-2DC5C36F84F6}" type="datetimeFigureOut">
              <a:rPr lang="en-US" smtClean="0"/>
              <a:t>7/29/25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EBF15-7AC0-FA45-99C5-A6E18EA11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97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EBF15-7AC0-FA45-99C5-A6E18EA11E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0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9EC49-AD31-BCC7-2405-5F381C8D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A1327-40E3-E90C-CBE1-ECC306FF0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78B37-DFA3-CA47-04C5-C06246E9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805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4432F8-9E1C-B974-3218-DB9FDE394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114594"/>
            <a:ext cx="10515600" cy="50623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81EC8-5B84-F659-E44B-58D4A9BC0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19AC4-341C-8B40-075B-76AB4094CC12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5F2C2-C854-7AB8-B72B-B39EFFB67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30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6D7530-5DAF-1772-EA84-C3CC2BF0E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6FCC23-DF2B-EC28-4BAB-7DD45BBA2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D4CD5-312B-6BA7-4852-9EE8524B6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5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D7B8F-74E8-5065-DE6D-F20E0B15E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37" y="1109183"/>
            <a:ext cx="11622078" cy="5067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D286F-BA73-9DBB-0BED-19FC4BA5A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02809-3A02-07C9-6AB7-119E82120CA2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F81380-4938-53A6-EAE9-5073C21EA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798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7CCE6-6ABD-E08A-B2D0-E096A63C8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99ED2-1335-2A7E-1B3A-4CA4BE6BA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6DCE3-053C-202F-3F0E-1F814BEE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98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3353B-B16E-AB91-377F-E09C04B6C5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8333B5-B669-6DA3-2F01-E140B20A9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75178-E83F-9E6B-3C1E-A49FF647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926" y="383748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85BB2-ECBE-AB50-E120-899A583A7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D5A0F7A-5DF9-FBED-762A-39C516A597DF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493092D-A279-6021-BDF2-30CF808C6B1F}"/>
              </a:ext>
            </a:extLst>
          </p:cNvPr>
          <p:cNvSpPr txBox="1">
            <a:spLocks/>
          </p:cNvSpPr>
          <p:nvPr/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400" b="0" i="0" kern="12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2043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821E74-E4B2-7159-FC95-BED49F455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709B8-688C-6785-59F8-AB1D16623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B855D4-BD54-1063-F3C1-067EE3580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6A5F61-55A9-599A-5263-E47A100ECE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876C85-3361-F742-1168-7B0F197B8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77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02EDEF-CCA8-1D2D-BF2B-72ADF4206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74F8C4-9C9D-91B4-E223-15A123BEDE1B}"/>
              </a:ext>
            </a:extLst>
          </p:cNvPr>
          <p:cNvSpPr/>
          <p:nvPr/>
        </p:nvSpPr>
        <p:spPr>
          <a:xfrm>
            <a:off x="0" y="391886"/>
            <a:ext cx="12192000" cy="595666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0" i="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772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349F0-A574-65A1-4E59-D048FACFC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82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C43CE-15A6-2D5B-79DA-4E9A89D28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168701"/>
            <a:ext cx="6172200" cy="46923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11B22-014E-E2EF-D897-ABF4AB403B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168701"/>
            <a:ext cx="3932237" cy="4700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338FA-1303-2C79-A325-2B09F19A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F912C08-4DA6-5485-66FB-D57B58878F5A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BFD626C-B64F-147E-DBA3-335686016CB5}"/>
              </a:ext>
            </a:extLst>
          </p:cNvPr>
          <p:cNvSpPr txBox="1">
            <a:spLocks/>
          </p:cNvSpPr>
          <p:nvPr/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400" b="0" i="0" kern="12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0928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BFCD284-6EC6-15B7-4E8F-BB8B31B75DE8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AB477C-A3E9-CBBF-D764-5482FE141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52469"/>
            <a:ext cx="6172200" cy="47085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61DFD-FBF5-2E21-137F-B6E8321B7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152469"/>
            <a:ext cx="3932237" cy="47165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8B800-0AF3-F9DB-387A-CD45B3F87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96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5653A8-84B2-D8CA-004F-16352ACCB8BE}"/>
              </a:ext>
            </a:extLst>
          </p:cNvPr>
          <p:cNvSpPr/>
          <p:nvPr/>
        </p:nvSpPr>
        <p:spPr>
          <a:xfrm>
            <a:off x="0" y="6349399"/>
            <a:ext cx="12192000" cy="5086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33642-F412-09DD-1C35-990B5A355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5A915-ED34-9A57-3EE3-1ECF7A3EC7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3502" y="642113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oogle Shape;107;p17" descr="Google Shape;107;p17">
            <a:extLst>
              <a:ext uri="{FF2B5EF4-FFF2-40B4-BE49-F238E27FC236}">
                <a16:creationId xmlns:a16="http://schemas.microsoft.com/office/drawing/2014/main" id="{4B077A54-5F2C-9868-733B-772D77E0E51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6365575"/>
            <a:ext cx="3105714" cy="48701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232F0F8-F501-9510-641D-6BDAC90F73B0}"/>
              </a:ext>
            </a:extLst>
          </p:cNvPr>
          <p:cNvSpPr/>
          <p:nvPr/>
        </p:nvSpPr>
        <p:spPr>
          <a:xfrm>
            <a:off x="0" y="0"/>
            <a:ext cx="12192000" cy="5086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72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3946-B562-39D3-3D9C-00B7575BC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20361"/>
            <a:ext cx="9144000" cy="1347738"/>
          </a:xfrm>
        </p:spPr>
        <p:txBody>
          <a:bodyPr anchor="ctr"/>
          <a:lstStyle/>
          <a:p>
            <a:r>
              <a:rPr lang="en-US" dirty="0"/>
              <a:t>SPECFEM++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D7591-60EF-2494-620A-9ED2F18C4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6258"/>
            <a:ext cx="9144000" cy="71688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Rohit Kakodkar,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Congyue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Cui &amp; Lucas Sawade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Research Computing/Geosciences Department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78D597C4-090D-9B69-66AE-8A921AE43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7059" y="5088837"/>
            <a:ext cx="1109643" cy="121052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C8D0418-DC2A-6F9D-FC1A-8F9C6622D6CE}"/>
              </a:ext>
            </a:extLst>
          </p:cNvPr>
          <p:cNvSpPr/>
          <p:nvPr/>
        </p:nvSpPr>
        <p:spPr>
          <a:xfrm>
            <a:off x="159025" y="357809"/>
            <a:ext cx="2635291" cy="34077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prstClr val="black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CIG Meeting, Breckenridge, 2025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 Light" panose="02000403000000020004" pitchFamily="2" charset="0"/>
              <a:ea typeface="Helvetica Neue Light" panose="02000403000000020004" pitchFamily="2" charset="0"/>
              <a:cs typeface="+mn-cs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E4AF939-75D1-9FE8-9DE7-4AAA4B0472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298" y="5088837"/>
            <a:ext cx="1155619" cy="115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37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2E844D-A7B4-9C2C-3760-36380A3C6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37" y="1109182"/>
            <a:ext cx="7550563" cy="5001471"/>
          </a:xfrm>
        </p:spPr>
        <p:txBody>
          <a:bodyPr>
            <a:normAutofit/>
          </a:bodyPr>
          <a:lstStyle/>
          <a:p>
            <a:r>
              <a:rPr lang="en-US" sz="2400" dirty="0"/>
              <a:t>SPECFEM is a suite of spectral element codes used to simulate wave propagation through heterogeneous media</a:t>
            </a:r>
          </a:p>
          <a:p>
            <a:pPr lvl="1"/>
            <a:r>
              <a:rPr lang="en-US" sz="2000" dirty="0"/>
              <a:t>Mostly used for seismic simulations*</a:t>
            </a:r>
          </a:p>
          <a:p>
            <a:pPr lvl="1"/>
            <a:r>
              <a:rPr lang="en-US" sz="2000" dirty="0"/>
              <a:t>Adjoint simulations to do inverse imaging</a:t>
            </a:r>
          </a:p>
          <a:p>
            <a:r>
              <a:rPr lang="en-US" sz="2400" dirty="0"/>
              <a:t>Diverse user-base</a:t>
            </a:r>
          </a:p>
          <a:p>
            <a:pPr lvl="1"/>
            <a:r>
              <a:rPr lang="en-US" sz="2000" dirty="0"/>
              <a:t>&gt; 300 stars on 3 repositories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Different machines</a:t>
            </a:r>
          </a:p>
          <a:p>
            <a:pPr lvl="1"/>
            <a:r>
              <a:rPr lang="en-US" dirty="0"/>
              <a:t>Summit</a:t>
            </a:r>
          </a:p>
          <a:p>
            <a:pPr lvl="1"/>
            <a:r>
              <a:rPr lang="en-US" dirty="0"/>
              <a:t>Frontier</a:t>
            </a:r>
          </a:p>
          <a:p>
            <a:pPr lvl="1"/>
            <a:r>
              <a:rPr lang="en-US" dirty="0"/>
              <a:t>CINECA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B2B5FB-263B-E3DD-936E-0DCFCEA46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SPECFEM</a:t>
            </a:r>
          </a:p>
        </p:txBody>
      </p:sp>
      <p:pic>
        <p:nvPicPr>
          <p:cNvPr id="4" name="shakemovie-earth_Bam_corona_uhd">
            <a:hlinkClick r:id="" action="ppaction://media"/>
            <a:extLst>
              <a:ext uri="{FF2B5EF4-FFF2-40B4-BE49-F238E27FC236}">
                <a16:creationId xmlns:a16="http://schemas.microsoft.com/office/drawing/2014/main" id="{CEB5387C-A28D-D925-7946-FF7407B23D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11272" y="1109183"/>
            <a:ext cx="4058891" cy="2283126"/>
          </a:xfrm>
          <a:prstGeom prst="rect">
            <a:avLst/>
          </a:prstGeom>
          <a:ln>
            <a:noFill/>
          </a:ln>
        </p:spPr>
      </p:pic>
      <p:pic>
        <p:nvPicPr>
          <p:cNvPr id="1026" name="Picture 2" descr="ORNL 3D Tomography">
            <a:extLst>
              <a:ext uri="{FF2B5EF4-FFF2-40B4-BE49-F238E27FC236}">
                <a16:creationId xmlns:a16="http://schemas.microsoft.com/office/drawing/2014/main" id="{98C034DB-C548-A39C-0083-136A681D7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1271" y="3893837"/>
            <a:ext cx="4058892" cy="2283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itle">
            <a:extLst>
              <a:ext uri="{FF2B5EF4-FFF2-40B4-BE49-F238E27FC236}">
                <a16:creationId xmlns:a16="http://schemas.microsoft.com/office/drawing/2014/main" id="{F3B3938C-E20A-D45C-1BD1-E603B7EB4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7945" y="4124657"/>
            <a:ext cx="4413326" cy="1985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46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7E469E-4493-540C-198A-F93128D34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83C7-9936-FE48-9B4B-78498FDA63B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B6435F-4AD7-826C-7EB9-171FDDC6E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SPECFEM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2DB2539-23A1-FED6-6792-0A6F22D4DC40}"/>
              </a:ext>
            </a:extLst>
          </p:cNvPr>
          <p:cNvGrpSpPr/>
          <p:nvPr/>
        </p:nvGrpSpPr>
        <p:grpSpPr>
          <a:xfrm>
            <a:off x="804095" y="1152966"/>
            <a:ext cx="2283687" cy="2716456"/>
            <a:chOff x="906756" y="1227279"/>
            <a:chExt cx="2904066" cy="3454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CD910FB-2945-8A4B-8B15-64AC5462629F}"/>
                </a:ext>
              </a:extLst>
            </p:cNvPr>
            <p:cNvSpPr/>
            <p:nvPr/>
          </p:nvSpPr>
          <p:spPr>
            <a:xfrm>
              <a:off x="906756" y="1227279"/>
              <a:ext cx="2904066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2" descr="SPECFEM2D">
              <a:extLst>
                <a:ext uri="{FF2B5EF4-FFF2-40B4-BE49-F238E27FC236}">
                  <a16:creationId xmlns:a16="http://schemas.microsoft.com/office/drawing/2014/main" id="{3309144C-7FED-81B6-75CF-CE411B302A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401" y="1565173"/>
              <a:ext cx="2458132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535693-94DB-4017-F241-7D4D7CF23301}"/>
                </a:ext>
              </a:extLst>
            </p:cNvPr>
            <p:cNvSpPr txBox="1"/>
            <p:nvPr/>
          </p:nvSpPr>
          <p:spPr>
            <a:xfrm>
              <a:off x="1552292" y="4046678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SPECFEM2D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5D8B096-1EFD-BE3E-0C5B-D7328D316503}"/>
              </a:ext>
            </a:extLst>
          </p:cNvPr>
          <p:cNvGrpSpPr/>
          <p:nvPr/>
        </p:nvGrpSpPr>
        <p:grpSpPr>
          <a:xfrm>
            <a:off x="3231160" y="1152966"/>
            <a:ext cx="3044479" cy="2716456"/>
            <a:chOff x="4377267" y="1227279"/>
            <a:chExt cx="3703051" cy="3454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862F-6826-AF71-D0A5-F65D72F13F69}"/>
                </a:ext>
              </a:extLst>
            </p:cNvPr>
            <p:cNvSpPr/>
            <p:nvPr/>
          </p:nvSpPr>
          <p:spPr>
            <a:xfrm>
              <a:off x="4377267" y="1227279"/>
              <a:ext cx="3703051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SPECFEM3D_Cartesian">
              <a:extLst>
                <a:ext uri="{FF2B5EF4-FFF2-40B4-BE49-F238E27FC236}">
                  <a16:creationId xmlns:a16="http://schemas.microsoft.com/office/drawing/2014/main" id="{D20FEE4B-8BC0-5564-0282-EF418C8E0C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7722" y="1565173"/>
              <a:ext cx="3356621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6FECBC0-1F2C-AAB6-45F5-C01AD52C070A}"/>
                </a:ext>
              </a:extLst>
            </p:cNvPr>
            <p:cNvSpPr txBox="1"/>
            <p:nvPr/>
          </p:nvSpPr>
          <p:spPr>
            <a:xfrm>
              <a:off x="5437077" y="4038212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CA5E77D-7D35-B573-FD66-3E37CC33895F}"/>
              </a:ext>
            </a:extLst>
          </p:cNvPr>
          <p:cNvGrpSpPr/>
          <p:nvPr/>
        </p:nvGrpSpPr>
        <p:grpSpPr>
          <a:xfrm>
            <a:off x="6353316" y="1152966"/>
            <a:ext cx="2049024" cy="2716456"/>
            <a:chOff x="8419186" y="1226891"/>
            <a:chExt cx="2360900" cy="34544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879484-B48E-5515-8123-C824F2BEACDD}"/>
                </a:ext>
              </a:extLst>
            </p:cNvPr>
            <p:cNvSpPr/>
            <p:nvPr/>
          </p:nvSpPr>
          <p:spPr>
            <a:xfrm>
              <a:off x="8452851" y="1226891"/>
              <a:ext cx="2327235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6" descr="SPECFEM3D_GLOBE">
              <a:extLst>
                <a:ext uri="{FF2B5EF4-FFF2-40B4-BE49-F238E27FC236}">
                  <a16:creationId xmlns:a16="http://schemas.microsoft.com/office/drawing/2014/main" id="{95A36575-7EDD-510A-E0FC-262ACBF07D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18052" y="1564786"/>
              <a:ext cx="1971921" cy="1969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4757A70-0B5A-BA37-C925-40A6EC96FC85}"/>
                </a:ext>
              </a:extLst>
            </p:cNvPr>
            <p:cNvSpPr txBox="1"/>
            <p:nvPr/>
          </p:nvSpPr>
          <p:spPr>
            <a:xfrm>
              <a:off x="8419186" y="4026890"/>
              <a:ext cx="21707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 Globe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446DFA2E-C599-2B1D-1694-8260204561A4}"/>
              </a:ext>
            </a:extLst>
          </p:cNvPr>
          <p:cNvSpPr/>
          <p:nvPr/>
        </p:nvSpPr>
        <p:spPr>
          <a:xfrm>
            <a:off x="8545718" y="1152966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SPECFEMX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DEB686-D5B7-E80C-D6A6-D4931DB0D4A7}"/>
              </a:ext>
            </a:extLst>
          </p:cNvPr>
          <p:cNvSpPr/>
          <p:nvPr/>
        </p:nvSpPr>
        <p:spPr>
          <a:xfrm>
            <a:off x="8545718" y="2566910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SEMGPETSC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82B0BEA4-4160-961D-FEBB-EBD9187ACAFF}"/>
              </a:ext>
            </a:extLst>
          </p:cNvPr>
          <p:cNvSpPr txBox="1">
            <a:spLocks/>
          </p:cNvSpPr>
          <p:nvPr/>
        </p:nvSpPr>
        <p:spPr>
          <a:xfrm>
            <a:off x="1366298" y="4105214"/>
            <a:ext cx="9459404" cy="1701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Large package</a:t>
            </a:r>
          </a:p>
          <a:p>
            <a:pPr lvl="1"/>
            <a:r>
              <a:rPr lang="en-US" sz="1800" dirty="0"/>
              <a:t>Fortran package (developed since 1999)</a:t>
            </a:r>
          </a:p>
          <a:p>
            <a:pPr lvl="1"/>
            <a:r>
              <a:rPr lang="en-US" sz="1800" dirty="0"/>
              <a:t>&gt; ~150k LOC</a:t>
            </a:r>
          </a:p>
          <a:p>
            <a:pPr lvl="1"/>
            <a:r>
              <a:rPr lang="en-US" sz="1800" dirty="0"/>
              <a:t>Supports NVIDIA (CUDA) and AMD (HIP) GPUs</a:t>
            </a:r>
          </a:p>
          <a:p>
            <a:pPr lvl="1"/>
            <a:r>
              <a:rPr lang="en-US" sz="1800" dirty="0"/>
              <a:t>Threads using OpenMP</a:t>
            </a:r>
          </a:p>
        </p:txBody>
      </p:sp>
    </p:spTree>
    <p:extLst>
      <p:ext uri="{BB962C8B-B14F-4D97-AF65-F5344CB8AC3E}">
        <p14:creationId xmlns:p14="http://schemas.microsoft.com/office/powerpoint/2010/main" val="318666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64C25-97E5-A524-0C9D-3C9EAAECF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A1DF5B-33AA-7ABD-23B2-FC4E892A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83C7-9936-FE48-9B4B-78498FDA63B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CCD3A3-35E0-BDDF-C583-A0D29AC25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1204BD-7BB8-8EA6-615B-E9CCB7BEB1C4}"/>
              </a:ext>
            </a:extLst>
          </p:cNvPr>
          <p:cNvGrpSpPr/>
          <p:nvPr/>
        </p:nvGrpSpPr>
        <p:grpSpPr>
          <a:xfrm>
            <a:off x="804095" y="1152966"/>
            <a:ext cx="2283687" cy="2716456"/>
            <a:chOff x="906756" y="1227279"/>
            <a:chExt cx="2904066" cy="3454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2588573-730C-FA41-C870-9C3807BB0537}"/>
                </a:ext>
              </a:extLst>
            </p:cNvPr>
            <p:cNvSpPr/>
            <p:nvPr/>
          </p:nvSpPr>
          <p:spPr>
            <a:xfrm>
              <a:off x="906756" y="1227279"/>
              <a:ext cx="2904066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2" descr="SPECFEM2D">
              <a:extLst>
                <a:ext uri="{FF2B5EF4-FFF2-40B4-BE49-F238E27FC236}">
                  <a16:creationId xmlns:a16="http://schemas.microsoft.com/office/drawing/2014/main" id="{9B3EC939-08CC-1F2F-D951-DB1D0D746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401" y="1565173"/>
              <a:ext cx="2458132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7DDFAD-4B5B-57DF-2160-0B5CEF33EABC}"/>
                </a:ext>
              </a:extLst>
            </p:cNvPr>
            <p:cNvSpPr txBox="1"/>
            <p:nvPr/>
          </p:nvSpPr>
          <p:spPr>
            <a:xfrm>
              <a:off x="1552292" y="4046678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SPECFEM2D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C4A76AB-6F29-01EC-9F95-EE75AC529F57}"/>
              </a:ext>
            </a:extLst>
          </p:cNvPr>
          <p:cNvGrpSpPr/>
          <p:nvPr/>
        </p:nvGrpSpPr>
        <p:grpSpPr>
          <a:xfrm>
            <a:off x="3231160" y="1152966"/>
            <a:ext cx="3044479" cy="2716456"/>
            <a:chOff x="4377267" y="1227279"/>
            <a:chExt cx="3703051" cy="3454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7A493B-C9E3-CC5B-04CA-189702720058}"/>
                </a:ext>
              </a:extLst>
            </p:cNvPr>
            <p:cNvSpPr/>
            <p:nvPr/>
          </p:nvSpPr>
          <p:spPr>
            <a:xfrm>
              <a:off x="4377267" y="1227279"/>
              <a:ext cx="3703051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SPECFEM3D_Cartesian">
              <a:extLst>
                <a:ext uri="{FF2B5EF4-FFF2-40B4-BE49-F238E27FC236}">
                  <a16:creationId xmlns:a16="http://schemas.microsoft.com/office/drawing/2014/main" id="{2CF24945-5639-486C-8D70-773FF2AA4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7722" y="1565173"/>
              <a:ext cx="3356621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AA11FF0-2EBE-2435-DCCA-42D664DEAFC5}"/>
                </a:ext>
              </a:extLst>
            </p:cNvPr>
            <p:cNvSpPr txBox="1"/>
            <p:nvPr/>
          </p:nvSpPr>
          <p:spPr>
            <a:xfrm>
              <a:off x="5437077" y="4038212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CED6B6-4AD4-F3CA-2103-16E63DEDDC7E}"/>
              </a:ext>
            </a:extLst>
          </p:cNvPr>
          <p:cNvGrpSpPr/>
          <p:nvPr/>
        </p:nvGrpSpPr>
        <p:grpSpPr>
          <a:xfrm>
            <a:off x="6353316" y="1152966"/>
            <a:ext cx="2049024" cy="2716456"/>
            <a:chOff x="8419186" y="1226891"/>
            <a:chExt cx="2360900" cy="34544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ED1C05-C22A-CE66-B87E-5AB79AEE8510}"/>
                </a:ext>
              </a:extLst>
            </p:cNvPr>
            <p:cNvSpPr/>
            <p:nvPr/>
          </p:nvSpPr>
          <p:spPr>
            <a:xfrm>
              <a:off x="8452851" y="1226891"/>
              <a:ext cx="2327235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6" descr="SPECFEM3D_GLOBE">
              <a:extLst>
                <a:ext uri="{FF2B5EF4-FFF2-40B4-BE49-F238E27FC236}">
                  <a16:creationId xmlns:a16="http://schemas.microsoft.com/office/drawing/2014/main" id="{3A6FAF24-3488-41A3-9035-C4C9A8F373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18052" y="1564786"/>
              <a:ext cx="1971921" cy="1969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EFD85F2-3F70-5719-F0B8-F29BA384782E}"/>
                </a:ext>
              </a:extLst>
            </p:cNvPr>
            <p:cNvSpPr txBox="1"/>
            <p:nvPr/>
          </p:nvSpPr>
          <p:spPr>
            <a:xfrm>
              <a:off x="8419186" y="4026890"/>
              <a:ext cx="21707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 Globe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71AFD051-BDFA-2A84-3942-779FF2C5CE5D}"/>
              </a:ext>
            </a:extLst>
          </p:cNvPr>
          <p:cNvSpPr/>
          <p:nvPr/>
        </p:nvSpPr>
        <p:spPr>
          <a:xfrm>
            <a:off x="8545718" y="1152966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SPECFEMX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A98290-0C91-BC52-EFB3-4864E0943CB5}"/>
              </a:ext>
            </a:extLst>
          </p:cNvPr>
          <p:cNvSpPr/>
          <p:nvPr/>
        </p:nvSpPr>
        <p:spPr>
          <a:xfrm>
            <a:off x="8545718" y="2566910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SEMGPETSC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476C9CDD-7C53-1666-FBE6-A1DE87093367}"/>
              </a:ext>
            </a:extLst>
          </p:cNvPr>
          <p:cNvSpPr txBox="1">
            <a:spLocks/>
          </p:cNvSpPr>
          <p:nvPr/>
        </p:nvSpPr>
        <p:spPr>
          <a:xfrm>
            <a:off x="1366298" y="4226079"/>
            <a:ext cx="9459404" cy="24982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 large code base is tough to maintain</a:t>
            </a:r>
          </a:p>
          <a:p>
            <a:pPr lvl="1"/>
            <a:r>
              <a:rPr lang="en-US" sz="1600" dirty="0"/>
              <a:t>Lacks modularity</a:t>
            </a:r>
          </a:p>
          <a:p>
            <a:pPr lvl="1"/>
            <a:r>
              <a:rPr lang="en-US" sz="1600" dirty="0"/>
              <a:t>Adding new physics is tedious</a:t>
            </a:r>
          </a:p>
          <a:p>
            <a:pPr lvl="1"/>
            <a:r>
              <a:rPr lang="en-US" sz="1600" dirty="0"/>
              <a:t>Physics must be ported across codes (2D, 3D, etc.)</a:t>
            </a:r>
          </a:p>
          <a:p>
            <a:pPr lvl="1"/>
            <a:r>
              <a:rPr lang="en-US" sz="1600" dirty="0"/>
              <a:t>For newer developers, achieving performance can be challenging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352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5AB1D-37FA-73F8-B754-D20DADAA8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CC3524-6B2D-B8E4-64AF-32E1122B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83C7-9936-FE48-9B4B-78498FDA63B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B9342A-3B3D-07BC-F2C2-686A4C349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A42DABD3-5C06-3F90-E914-B49AB16C4BD9}"/>
              </a:ext>
            </a:extLst>
          </p:cNvPr>
          <p:cNvSpPr txBox="1">
            <a:spLocks/>
          </p:cNvSpPr>
          <p:nvPr/>
        </p:nvSpPr>
        <p:spPr>
          <a:xfrm>
            <a:off x="1366298" y="4180435"/>
            <a:ext cx="9459404" cy="2045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 large code base is difficult to port</a:t>
            </a:r>
          </a:p>
          <a:p>
            <a:pPr lvl="1"/>
            <a:r>
              <a:rPr lang="en-US" sz="2000" dirty="0"/>
              <a:t>Not all features are ported to GPUs</a:t>
            </a:r>
          </a:p>
          <a:p>
            <a:pPr lvl="1"/>
            <a:r>
              <a:rPr lang="en-US" sz="2000" dirty="0"/>
              <a:t>Some features were ported in 3D but not in 2D</a:t>
            </a:r>
          </a:p>
          <a:p>
            <a:pPr lvl="1"/>
            <a:r>
              <a:rPr lang="en-US" sz="2000" dirty="0"/>
              <a:t>Needs deep knowledge of different programming models to port</a:t>
            </a:r>
          </a:p>
          <a:p>
            <a:pPr lvl="1"/>
            <a:r>
              <a:rPr lang="en-US" sz="2000" dirty="0"/>
              <a:t>Maintenance overhead for future architectures</a:t>
            </a:r>
          </a:p>
        </p:txBody>
      </p:sp>
      <p:pic>
        <p:nvPicPr>
          <p:cNvPr id="2" name="Picture 2" descr="NVIDIA Reportedly Preparing GeForce Titan GPU With GK110 Core">
            <a:extLst>
              <a:ext uri="{FF2B5EF4-FFF2-40B4-BE49-F238E27FC236}">
                <a16:creationId xmlns:a16="http://schemas.microsoft.com/office/drawing/2014/main" id="{BD84273A-221D-C2D2-BC76-5BD034B51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02" y="1573504"/>
            <a:ext cx="2249636" cy="1697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MD Radeon PRO W6800, Radeon Pro W6600 &amp; Radeon Pro W6600M RDNA 2 ...">
            <a:extLst>
              <a:ext uri="{FF2B5EF4-FFF2-40B4-BE49-F238E27FC236}">
                <a16:creationId xmlns:a16="http://schemas.microsoft.com/office/drawing/2014/main" id="{318A2761-9A50-4461-839F-A12998905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341" y="1575688"/>
            <a:ext cx="3878978" cy="2183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Tests of the new Intel Arc graphics cards reveal a surprisingly ...">
            <a:extLst>
              <a:ext uri="{FF2B5EF4-FFF2-40B4-BE49-F238E27FC236}">
                <a16:creationId xmlns:a16="http://schemas.microsoft.com/office/drawing/2014/main" id="{859924F0-7216-1B44-2FC1-52FB9E953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222" y="1533447"/>
            <a:ext cx="2908334" cy="164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Intel Xeon W-2145 3.7 GHz Eight-Core FCLGA 2066 CD8067303533601">
            <a:extLst>
              <a:ext uri="{FF2B5EF4-FFF2-40B4-BE49-F238E27FC236}">
                <a16:creationId xmlns:a16="http://schemas.microsoft.com/office/drawing/2014/main" id="{86C7A22E-53EA-F505-F71D-6FAA12857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4630" y="1573504"/>
            <a:ext cx="1509074" cy="1509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CF50230-D84A-B7D2-1371-A829A273B7AB}"/>
              </a:ext>
            </a:extLst>
          </p:cNvPr>
          <p:cNvSpPr txBox="1"/>
          <p:nvPr/>
        </p:nvSpPr>
        <p:spPr>
          <a:xfrm>
            <a:off x="3169263" y="1043626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GPU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8F7135-BB28-E1AA-BD71-1CE2863D1C0F}"/>
              </a:ext>
            </a:extLst>
          </p:cNvPr>
          <p:cNvSpPr txBox="1"/>
          <p:nvPr/>
        </p:nvSpPr>
        <p:spPr>
          <a:xfrm>
            <a:off x="10398788" y="1043626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CPU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34CF72-7127-1CE3-B51F-8561FE654430}"/>
              </a:ext>
            </a:extLst>
          </p:cNvPr>
          <p:cNvSpPr txBox="1"/>
          <p:nvPr/>
        </p:nvSpPr>
        <p:spPr>
          <a:xfrm>
            <a:off x="963701" y="3294451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CUDA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F1A286-6148-08D9-61FF-8ADA3AE44989}"/>
              </a:ext>
            </a:extLst>
          </p:cNvPr>
          <p:cNvSpPr txBox="1"/>
          <p:nvPr/>
        </p:nvSpPr>
        <p:spPr>
          <a:xfrm>
            <a:off x="4082077" y="329445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HIP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615648-D367-3999-BF86-72AB00A69408}"/>
              </a:ext>
            </a:extLst>
          </p:cNvPr>
          <p:cNvSpPr txBox="1"/>
          <p:nvPr/>
        </p:nvSpPr>
        <p:spPr>
          <a:xfrm>
            <a:off x="7480960" y="3294451"/>
            <a:ext cx="926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DPC++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(SYCL)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6BE3F08-4FB3-AD22-F846-AA28ACE455FD}"/>
              </a:ext>
            </a:extLst>
          </p:cNvPr>
          <p:cNvSpPr txBox="1"/>
          <p:nvPr/>
        </p:nvSpPr>
        <p:spPr>
          <a:xfrm>
            <a:off x="10221254" y="3294451"/>
            <a:ext cx="1067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OpenMP</a:t>
            </a:r>
          </a:p>
          <a:p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pthreads</a:t>
            </a:r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38F463F-CE8F-EBF5-3DFE-3240E2089333}"/>
              </a:ext>
            </a:extLst>
          </p:cNvPr>
          <p:cNvSpPr/>
          <p:nvPr/>
        </p:nvSpPr>
        <p:spPr>
          <a:xfrm>
            <a:off x="243802" y="1412953"/>
            <a:ext cx="11588694" cy="254146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2334504-3207-7BA1-E749-72333A8E108A}"/>
              </a:ext>
            </a:extLst>
          </p:cNvPr>
          <p:cNvCxnSpPr>
            <a:cxnSpLocks/>
          </p:cNvCxnSpPr>
          <p:nvPr/>
        </p:nvCxnSpPr>
        <p:spPr>
          <a:xfrm>
            <a:off x="9703356" y="1412958"/>
            <a:ext cx="0" cy="254146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33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ECA524-9734-E852-37A9-047C8199A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61" y="1194559"/>
            <a:ext cx="11622078" cy="41188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400" b="1" i="1" dirty="0"/>
              <a:t>Ultimate goal </a:t>
            </a:r>
            <a:r>
              <a:rPr lang="en-US" sz="2400" i="1" dirty="0"/>
              <a:t>- Provide a single implementation of SPECFEM that works for everyone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78DF5E-81C3-DF1A-9A85-E2CC4EAD7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SPECFEM++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62B15C5-FA57-9CA6-8FC8-7C10134AC9EE}"/>
              </a:ext>
            </a:extLst>
          </p:cNvPr>
          <p:cNvSpPr/>
          <p:nvPr/>
        </p:nvSpPr>
        <p:spPr>
          <a:xfrm>
            <a:off x="1624584" y="5473809"/>
            <a:ext cx="8942832" cy="623048"/>
          </a:xfrm>
          <a:prstGeom prst="roundRect">
            <a:avLst>
              <a:gd name="adj" fmla="val 767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SPECFEM++ Library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797E995-9D92-FD80-7B3C-7C0DB2E47F8C}"/>
              </a:ext>
            </a:extLst>
          </p:cNvPr>
          <p:cNvGrpSpPr/>
          <p:nvPr/>
        </p:nvGrpSpPr>
        <p:grpSpPr>
          <a:xfrm>
            <a:off x="1159781" y="1706425"/>
            <a:ext cx="9625298" cy="3708526"/>
            <a:chOff x="1011831" y="1518124"/>
            <a:chExt cx="9625298" cy="370852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B52E14B-E278-9564-B974-208FE2098128}"/>
                </a:ext>
              </a:extLst>
            </p:cNvPr>
            <p:cNvGrpSpPr/>
            <p:nvPr/>
          </p:nvGrpSpPr>
          <p:grpSpPr>
            <a:xfrm>
              <a:off x="1011831" y="1518124"/>
              <a:ext cx="2733940" cy="3252034"/>
              <a:chOff x="906756" y="1227279"/>
              <a:chExt cx="2904066" cy="34544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78497D6-D217-D968-1245-B4354BB6CCE5}"/>
                  </a:ext>
                </a:extLst>
              </p:cNvPr>
              <p:cNvSpPr/>
              <p:nvPr/>
            </p:nvSpPr>
            <p:spPr>
              <a:xfrm>
                <a:off x="906756" y="1227279"/>
                <a:ext cx="2904066" cy="34544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6" name="Picture 2" descr="SPECFEM2D">
                <a:extLst>
                  <a:ext uri="{FF2B5EF4-FFF2-40B4-BE49-F238E27FC236}">
                    <a16:creationId xmlns:a16="http://schemas.microsoft.com/office/drawing/2014/main" id="{65FE29E2-B2F7-C62C-AA2C-7E1B23A1EAF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8401" y="1565173"/>
                <a:ext cx="2458132" cy="202795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C69B04F-4C59-FE87-30EA-7CA9BD413103}"/>
                  </a:ext>
                </a:extLst>
              </p:cNvPr>
              <p:cNvSpPr txBox="1"/>
              <p:nvPr/>
            </p:nvSpPr>
            <p:spPr>
              <a:xfrm>
                <a:off x="1552292" y="4046678"/>
                <a:ext cx="15103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SPECFEM2D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1E7D1CB-A392-1549-7D0C-4FBA4157DDD1}"/>
                </a:ext>
              </a:extLst>
            </p:cNvPr>
            <p:cNvGrpSpPr/>
            <p:nvPr/>
          </p:nvGrpSpPr>
          <p:grpSpPr>
            <a:xfrm>
              <a:off x="4352940" y="1521070"/>
              <a:ext cx="3486119" cy="3252034"/>
              <a:chOff x="4377267" y="1227279"/>
              <a:chExt cx="3703051" cy="34544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900F123-5639-17DE-585B-02C8C7027881}"/>
                  </a:ext>
                </a:extLst>
              </p:cNvPr>
              <p:cNvSpPr/>
              <p:nvPr/>
            </p:nvSpPr>
            <p:spPr>
              <a:xfrm>
                <a:off x="4377267" y="1227279"/>
                <a:ext cx="3703051" cy="34544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Picture 4" descr="SPECFEM3D_Cartesian">
                <a:extLst>
                  <a:ext uri="{FF2B5EF4-FFF2-40B4-BE49-F238E27FC236}">
                    <a16:creationId xmlns:a16="http://schemas.microsoft.com/office/drawing/2014/main" id="{1196DE2D-A3AD-C997-C8D2-1131658198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597722" y="1565173"/>
                <a:ext cx="3356621" cy="202795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8643E65-EEE4-BD5E-2D37-0B9081E93213}"/>
                  </a:ext>
                </a:extLst>
              </p:cNvPr>
              <p:cNvSpPr txBox="1"/>
              <p:nvPr/>
            </p:nvSpPr>
            <p:spPr>
              <a:xfrm>
                <a:off x="5437077" y="4038212"/>
                <a:ext cx="15103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SPECFEM3D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51BADC7-9777-2E6C-B31C-24D8A3D27AD0}"/>
                </a:ext>
              </a:extLst>
            </p:cNvPr>
            <p:cNvGrpSpPr/>
            <p:nvPr/>
          </p:nvGrpSpPr>
          <p:grpSpPr>
            <a:xfrm>
              <a:off x="8446228" y="1518124"/>
              <a:ext cx="2190901" cy="3252034"/>
              <a:chOff x="8452851" y="1226891"/>
              <a:chExt cx="2327235" cy="345440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CEF097B-60D5-8D5D-6145-ABA5A43A5CBE}"/>
                  </a:ext>
                </a:extLst>
              </p:cNvPr>
              <p:cNvSpPr/>
              <p:nvPr/>
            </p:nvSpPr>
            <p:spPr>
              <a:xfrm>
                <a:off x="8452851" y="1226891"/>
                <a:ext cx="2327235" cy="34544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6" descr="SPECFEM3D_GLOBE">
                <a:extLst>
                  <a:ext uri="{FF2B5EF4-FFF2-40B4-BE49-F238E27FC236}">
                    <a16:creationId xmlns:a16="http://schemas.microsoft.com/office/drawing/2014/main" id="{6283A8DF-E10D-6767-0CBC-B10467B9FC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18052" y="1564786"/>
                <a:ext cx="1971921" cy="19691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F7B8D7A-0CBC-9743-FF36-554359203C01}"/>
                  </a:ext>
                </a:extLst>
              </p:cNvPr>
              <p:cNvSpPr txBox="1"/>
              <p:nvPr/>
            </p:nvSpPr>
            <p:spPr>
              <a:xfrm>
                <a:off x="8518618" y="4037824"/>
                <a:ext cx="21707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SPECFEM3D Globe</a:t>
                </a:r>
              </a:p>
            </p:txBody>
          </p:sp>
        </p:grp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5336377-8C84-E236-9950-9C264ABD87AD}"/>
                </a:ext>
              </a:extLst>
            </p:cNvPr>
            <p:cNvSpPr/>
            <p:nvPr/>
          </p:nvSpPr>
          <p:spPr>
            <a:xfrm rot="5400000">
              <a:off x="5869226" y="4777144"/>
              <a:ext cx="453546" cy="445466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E592A4B9-98F7-453F-60E6-3579D5822E98}"/>
                </a:ext>
              </a:extLst>
            </p:cNvPr>
            <p:cNvSpPr/>
            <p:nvPr/>
          </p:nvSpPr>
          <p:spPr>
            <a:xfrm rot="5400000">
              <a:off x="2103712" y="4774198"/>
              <a:ext cx="453546" cy="445466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32D1FA7A-F34B-C7CB-8213-7FA8F9F61A4A}"/>
                </a:ext>
              </a:extLst>
            </p:cNvPr>
            <p:cNvSpPr/>
            <p:nvPr/>
          </p:nvSpPr>
          <p:spPr>
            <a:xfrm rot="5400000">
              <a:off x="9314905" y="4774198"/>
              <a:ext cx="453546" cy="445466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132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B9B80-460F-0C09-F978-61E1BAA5C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E364F-7E4E-7F69-448E-E01B09638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37" y="1109183"/>
            <a:ext cx="5569363" cy="2896760"/>
          </a:xfrm>
        </p:spPr>
        <p:txBody>
          <a:bodyPr/>
          <a:lstStyle/>
          <a:p>
            <a:r>
              <a:rPr lang="en-US" dirty="0"/>
              <a:t>Modularity</a:t>
            </a:r>
          </a:p>
          <a:p>
            <a:pPr lvl="1"/>
            <a:r>
              <a:rPr lang="en-US" dirty="0"/>
              <a:t>Write dimensionally independent solvers</a:t>
            </a:r>
          </a:p>
          <a:p>
            <a:pPr lvl="1"/>
            <a:r>
              <a:rPr lang="en-US" dirty="0"/>
              <a:t>Easily implement new physics</a:t>
            </a:r>
          </a:p>
          <a:p>
            <a:pPr lvl="1"/>
            <a:r>
              <a:rPr lang="en-US" dirty="0"/>
              <a:t>Easily integrate novel methods</a:t>
            </a:r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2A9CCC2-57E6-1E63-FD2A-3FAE91AC2020}"/>
              </a:ext>
            </a:extLst>
          </p:cNvPr>
          <p:cNvSpPr txBox="1">
            <a:spLocks/>
          </p:cNvSpPr>
          <p:nvPr/>
        </p:nvSpPr>
        <p:spPr>
          <a:xfrm>
            <a:off x="6096000" y="1109183"/>
            <a:ext cx="5569363" cy="2548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Portability</a:t>
            </a:r>
          </a:p>
          <a:p>
            <a:pPr lvl="1"/>
            <a:r>
              <a:rPr lang="en-US" dirty="0"/>
              <a:t>Compile and run solvers across multiple architectures</a:t>
            </a:r>
          </a:p>
          <a:p>
            <a:pPr lvl="1"/>
            <a:r>
              <a:rPr lang="en-US" dirty="0"/>
              <a:t>High performance across multiple architectures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928F1E1-503E-6378-9DE8-AC3DF9C9E927}"/>
              </a:ext>
            </a:extLst>
          </p:cNvPr>
          <p:cNvGrpSpPr/>
          <p:nvPr/>
        </p:nvGrpSpPr>
        <p:grpSpPr>
          <a:xfrm>
            <a:off x="3465082" y="4223658"/>
            <a:ext cx="4998057" cy="1627129"/>
            <a:chOff x="4602637" y="4650458"/>
            <a:chExt cx="2998240" cy="97608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33C2B70-1E75-3247-E824-141D8CBCCAA8}"/>
                </a:ext>
              </a:extLst>
            </p:cNvPr>
            <p:cNvGrpSpPr/>
            <p:nvPr/>
          </p:nvGrpSpPr>
          <p:grpSpPr>
            <a:xfrm>
              <a:off x="4602637" y="4650458"/>
              <a:ext cx="1550352" cy="976084"/>
              <a:chOff x="3059419" y="3168675"/>
              <a:chExt cx="1550352" cy="976084"/>
            </a:xfrm>
          </p:grpSpPr>
          <p:pic>
            <p:nvPicPr>
              <p:cNvPr id="7" name="Picture 2" descr="Logo">
                <a:extLst>
                  <a:ext uri="{FF2B5EF4-FFF2-40B4-BE49-F238E27FC236}">
                    <a16:creationId xmlns:a16="http://schemas.microsoft.com/office/drawing/2014/main" id="{1A955481-D780-C85C-50AA-ADA6CF6531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59419" y="3168675"/>
                <a:ext cx="976084" cy="97608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2C28D45-B8C5-FA3F-7BBF-1C1B1BE0945D}"/>
                  </a:ext>
                </a:extLst>
              </p:cNvPr>
              <p:cNvSpPr txBox="1"/>
              <p:nvPr/>
            </p:nvSpPr>
            <p:spPr>
              <a:xfrm>
                <a:off x="3915571" y="3472050"/>
                <a:ext cx="694200" cy="221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KOKKOS</a:t>
                </a:r>
              </a:p>
            </p:txBody>
          </p:sp>
        </p:grpSp>
        <p:pic>
          <p:nvPicPr>
            <p:cNvPr id="9" name="Picture 2" descr="C++ - Wikipedia">
              <a:extLst>
                <a:ext uri="{FF2B5EF4-FFF2-40B4-BE49-F238E27FC236}">
                  <a16:creationId xmlns:a16="http://schemas.microsoft.com/office/drawing/2014/main" id="{7279475B-A513-2A7F-77F5-E021F7FB9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2137" y="4718896"/>
              <a:ext cx="748740" cy="8414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Plus 9">
              <a:extLst>
                <a:ext uri="{FF2B5EF4-FFF2-40B4-BE49-F238E27FC236}">
                  <a16:creationId xmlns:a16="http://schemas.microsoft.com/office/drawing/2014/main" id="{CF146600-DE20-FAB7-A051-95932C6E141C}"/>
                </a:ext>
              </a:extLst>
            </p:cNvPr>
            <p:cNvSpPr/>
            <p:nvPr/>
          </p:nvSpPr>
          <p:spPr>
            <a:xfrm>
              <a:off x="6152990" y="4840694"/>
              <a:ext cx="587524" cy="587524"/>
            </a:xfrm>
            <a:prstGeom prst="mathPlus">
              <a:avLst>
                <a:gd name="adj1" fmla="val 10821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7397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6FFEA76-E9E4-280F-4EE0-C46036FFE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Currently Supported Features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96E3C58-3FDB-9CFA-A7A4-42876D7589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939567"/>
              </p:ext>
            </p:extLst>
          </p:nvPr>
        </p:nvGraphicFramePr>
        <p:xfrm>
          <a:off x="618620" y="1231425"/>
          <a:ext cx="5256564" cy="4343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4236110708"/>
                    </a:ext>
                  </a:extLst>
                </a:gridCol>
                <a:gridCol w="828048">
                  <a:extLst>
                    <a:ext uri="{9D8B030D-6E8A-4147-A177-3AD203B41FA5}">
                      <a16:colId xmlns:a16="http://schemas.microsoft.com/office/drawing/2014/main" val="499443990"/>
                    </a:ext>
                  </a:extLst>
                </a:gridCol>
                <a:gridCol w="897052">
                  <a:extLst>
                    <a:ext uri="{9D8B030D-6E8A-4147-A177-3AD203B41FA5}">
                      <a16:colId xmlns:a16="http://schemas.microsoft.com/office/drawing/2014/main" val="476250855"/>
                    </a:ext>
                  </a:extLst>
                </a:gridCol>
                <a:gridCol w="897052">
                  <a:extLst>
                    <a:ext uri="{9D8B030D-6E8A-4147-A177-3AD203B41FA5}">
                      <a16:colId xmlns:a16="http://schemas.microsoft.com/office/drawing/2014/main" val="289599698"/>
                    </a:ext>
                  </a:extLst>
                </a:gridCol>
                <a:gridCol w="897052">
                  <a:extLst>
                    <a:ext uri="{9D8B030D-6E8A-4147-A177-3AD203B41FA5}">
                      <a16:colId xmlns:a16="http://schemas.microsoft.com/office/drawing/2014/main" val="1513982693"/>
                    </a:ext>
                  </a:extLst>
                </a:gridCol>
              </a:tblGrid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Feature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(Serial)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(OpenMP)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CUDA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HIP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423359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2-D Physics (Forward / Misfit Kernels)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6949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Acoustic Isotropic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607256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Isotropic SH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2901908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Isotropic P-SV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8260795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Anisotropic P-SV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0592746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Anisotropic SH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6681249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 err="1"/>
                        <a:t>Poroelastic</a:t>
                      </a:r>
                      <a:r>
                        <a:rPr lang="en-US" sz="900" dirty="0"/>
                        <a:t> Isotropic (P-SV only)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/ ✗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0255781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Isotropic </a:t>
                      </a:r>
                      <a:r>
                        <a:rPr lang="en-US" sz="900" dirty="0" err="1"/>
                        <a:t>Cosserat</a:t>
                      </a:r>
                      <a:r>
                        <a:rPr lang="en-US" sz="900" dirty="0"/>
                        <a:t> P-SV **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/ ✗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7620477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2-D Medium Coupling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5486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Acoustic-Elastic coupling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462019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Acoustic-</a:t>
                      </a:r>
                      <a:r>
                        <a:rPr lang="en-US" sz="900" dirty="0" err="1"/>
                        <a:t>Poroelastic</a:t>
                      </a:r>
                      <a:r>
                        <a:rPr lang="en-US" sz="900" dirty="0"/>
                        <a:t> coupling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9567015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Elastic-</a:t>
                      </a:r>
                      <a:r>
                        <a:rPr lang="en-US" sz="900" dirty="0" err="1"/>
                        <a:t>Poroelastic</a:t>
                      </a:r>
                      <a:r>
                        <a:rPr lang="en-US" sz="900" dirty="0"/>
                        <a:t> coupling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530225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Boundary Conditions (BC)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99813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Absorbing BC (Stacey)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555767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Free Surface BC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9551090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Simulation Setup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020730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Forward Simulations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7677373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Adjoint Simulations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639767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88488B3-D320-E047-3B65-552614A894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414749"/>
              </p:ext>
            </p:extLst>
          </p:nvPr>
        </p:nvGraphicFramePr>
        <p:xfrm>
          <a:off x="6316818" y="1477646"/>
          <a:ext cx="5256561" cy="2971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4236110708"/>
                    </a:ext>
                  </a:extLst>
                </a:gridCol>
                <a:gridCol w="828048">
                  <a:extLst>
                    <a:ext uri="{9D8B030D-6E8A-4147-A177-3AD203B41FA5}">
                      <a16:colId xmlns:a16="http://schemas.microsoft.com/office/drawing/2014/main" val="499443990"/>
                    </a:ext>
                  </a:extLst>
                </a:gridCol>
                <a:gridCol w="897051">
                  <a:extLst>
                    <a:ext uri="{9D8B030D-6E8A-4147-A177-3AD203B41FA5}">
                      <a16:colId xmlns:a16="http://schemas.microsoft.com/office/drawing/2014/main" val="476250855"/>
                    </a:ext>
                  </a:extLst>
                </a:gridCol>
                <a:gridCol w="897051">
                  <a:extLst>
                    <a:ext uri="{9D8B030D-6E8A-4147-A177-3AD203B41FA5}">
                      <a16:colId xmlns:a16="http://schemas.microsoft.com/office/drawing/2014/main" val="289599698"/>
                    </a:ext>
                  </a:extLst>
                </a:gridCol>
                <a:gridCol w="897051">
                  <a:extLst>
                    <a:ext uri="{9D8B030D-6E8A-4147-A177-3AD203B41FA5}">
                      <a16:colId xmlns:a16="http://schemas.microsoft.com/office/drawing/2014/main" val="1513982693"/>
                    </a:ext>
                  </a:extLst>
                </a:gridCol>
              </a:tblGrid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Feature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(Serial)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(OpenMP)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CUDA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HIP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423359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Time Schemes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944260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Newmark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8214305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Seismograms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58373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Displacement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9941427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Velocity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306961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Acceleration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4912570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Pressure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5341454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Curl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7894744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Rotation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1786376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Intrinsic Rotation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35531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Seismogram Formats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80728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ASCII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079653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AF7480D-016E-072E-96BD-789660C8AF19}"/>
              </a:ext>
            </a:extLst>
          </p:cNvPr>
          <p:cNvSpPr txBox="1"/>
          <p:nvPr/>
        </p:nvSpPr>
        <p:spPr>
          <a:xfrm>
            <a:off x="6316818" y="1231425"/>
            <a:ext cx="180657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continued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4AC677-3F37-61C8-28CA-E72D9B7E43E7}"/>
              </a:ext>
            </a:extLst>
          </p:cNvPr>
          <p:cNvSpPr txBox="1"/>
          <p:nvPr/>
        </p:nvSpPr>
        <p:spPr>
          <a:xfrm>
            <a:off x="6316818" y="4695667"/>
            <a:ext cx="54103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* Not tested. This, in general means that the feature is not tested in continuous integration if the entire column has a star, and if the row has a star, it means that the feature is not tested/does not match the </a:t>
            </a:r>
            <a:r>
              <a:rPr lang="en-US" sz="900" i="1" dirty="0"/>
              <a:t>Fortran</a:t>
            </a:r>
            <a:r>
              <a:rPr lang="en-US" sz="900" dirty="0"/>
              <a:t> version of </a:t>
            </a:r>
            <a:r>
              <a:rPr lang="en-US" sz="900" i="1" dirty="0"/>
              <a:t>specfem2d</a:t>
            </a:r>
            <a:r>
              <a:rPr lang="en-US" sz="900" dirty="0"/>
              <a:t>. For the former case, see </a:t>
            </a:r>
            <a:r>
              <a:rPr lang="en-US" sz="900" i="1" dirty="0"/>
              <a:t>HIP</a:t>
            </a:r>
            <a:r>
              <a:rPr lang="en-US" sz="900" dirty="0"/>
              <a:t> column, and for the latter case, see the </a:t>
            </a:r>
            <a:r>
              <a:rPr lang="en-US" sz="900" i="1" dirty="0"/>
              <a:t>Elastic Isotropic SH</a:t>
            </a:r>
            <a:r>
              <a:rPr lang="en-US" sz="900" dirty="0"/>
              <a:t> row.</a:t>
            </a:r>
          </a:p>
          <a:p>
            <a:endParaRPr lang="en-US" sz="900" dirty="0"/>
          </a:p>
          <a:p>
            <a:r>
              <a:rPr lang="en-US" sz="900" dirty="0"/>
              <a:t>** Not peer reviewed yet.</a:t>
            </a:r>
          </a:p>
        </p:txBody>
      </p:sp>
    </p:spTree>
    <p:extLst>
      <p:ext uri="{BB962C8B-B14F-4D97-AF65-F5344CB8AC3E}">
        <p14:creationId xmlns:p14="http://schemas.microsoft.com/office/powerpoint/2010/main" val="382207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774CC-739D-3F28-DB97-151C333CB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0B070B7-2B6E-C832-05C7-F4F3B6EE3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workshop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6ABABE-3DCB-6995-EAB3-251FF14E4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187" y="1234308"/>
            <a:ext cx="10677626" cy="4473469"/>
          </a:xfrm>
        </p:spPr>
        <p:txBody>
          <a:bodyPr>
            <a:normAutofit fontScale="92500" lnSpcReduction="20000"/>
          </a:bodyPr>
          <a:lstStyle/>
          <a:p>
            <a:pPr lvl="1">
              <a:lnSpc>
                <a:spcPct val="150000"/>
              </a:lnSpc>
            </a:pPr>
            <a:r>
              <a:rPr lang="en-US" dirty="0"/>
              <a:t>Basic introduction to the code (Hands-on)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You are able to the both install on your desired machine (CPU, CUDA, HIP)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You are able to run a simple example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Run an advanced cookbook &amp; create your own (Hands-on) 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Fluid-Solid interface with bathymetry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Kernel computation (Tromp et al. 2005)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Translate an existing </a:t>
            </a:r>
            <a:r>
              <a:rPr lang="en-US" i="1" dirty="0"/>
              <a:t>specfem2d</a:t>
            </a:r>
            <a:r>
              <a:rPr lang="en-US" dirty="0"/>
              <a:t> example to </a:t>
            </a:r>
            <a:r>
              <a:rPr lang="en-US" i="1" dirty="0" err="1"/>
              <a:t>specfem</a:t>
            </a:r>
            <a:r>
              <a:rPr lang="en-US" i="1" dirty="0"/>
              <a:t>++</a:t>
            </a:r>
            <a:r>
              <a:rPr lang="en-US" dirty="0"/>
              <a:t> - Anisotropic Crystal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More on </a:t>
            </a:r>
            <a:r>
              <a:rPr lang="en-US" dirty="0" err="1"/>
              <a:t>Kokkos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/>
              <a:t>More on code structure &amp; how to implement new media/boundary conditions</a:t>
            </a:r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01248"/>
      </p:ext>
    </p:extLst>
  </p:cSld>
  <p:clrMapOvr>
    <a:masterClrMapping/>
  </p:clrMapOvr>
</p:sld>
</file>

<file path=ppt/theme/theme1.xml><?xml version="1.0" encoding="utf-8"?>
<a:theme xmlns:a="http://schemas.openxmlformats.org/drawingml/2006/main" name="Princeton_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nceton_theme" id="{78253210-4637-2D48-9F82-2BFC47E984C0}" vid="{8D0D0917-84AC-5041-AAA8-5474F182D9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4039</TotalTime>
  <Words>694</Words>
  <Application>Microsoft Macintosh PowerPoint</Application>
  <PresentationFormat>Widescreen</PresentationFormat>
  <Paragraphs>218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Helvetica Neue</vt:lpstr>
      <vt:lpstr>Helvetica Neue Light</vt:lpstr>
      <vt:lpstr>Helvetica Neue Thin</vt:lpstr>
      <vt:lpstr>Princeton_theme</vt:lpstr>
      <vt:lpstr>SPECFEM++</vt:lpstr>
      <vt:lpstr>SPECFEM</vt:lpstr>
      <vt:lpstr>SPECFEM</vt:lpstr>
      <vt:lpstr>Challenges</vt:lpstr>
      <vt:lpstr>Challenges</vt:lpstr>
      <vt:lpstr>SPECFEM++</vt:lpstr>
      <vt:lpstr>Key Focus</vt:lpstr>
      <vt:lpstr>Currently Supported Features</vt:lpstr>
      <vt:lpstr>Goals for this 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Rohit R Kakodkar</dc:creator>
  <cp:lastModifiedBy>Lucas Sawade</cp:lastModifiedBy>
  <cp:revision>8</cp:revision>
  <dcterms:created xsi:type="dcterms:W3CDTF">2025-05-08T00:14:53Z</dcterms:created>
  <dcterms:modified xsi:type="dcterms:W3CDTF">2025-07-29T15:43:55Z</dcterms:modified>
</cp:coreProperties>
</file>

<file path=docProps/thumbnail.jpeg>
</file>